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258" r:id="rId2"/>
    <p:sldId id="283" r:id="rId3"/>
    <p:sldId id="268" r:id="rId4"/>
    <p:sldId id="287" r:id="rId5"/>
    <p:sldId id="292" r:id="rId6"/>
    <p:sldId id="270" r:id="rId7"/>
    <p:sldId id="294" r:id="rId8"/>
    <p:sldId id="293" r:id="rId9"/>
    <p:sldId id="259" r:id="rId10"/>
    <p:sldId id="297" r:id="rId11"/>
    <p:sldId id="299" r:id="rId12"/>
    <p:sldId id="298" r:id="rId13"/>
    <p:sldId id="291" r:id="rId14"/>
    <p:sldId id="286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404"/>
    <a:srgbClr val="FF66FF"/>
    <a:srgbClr val="FF0066"/>
    <a:srgbClr val="F8FAB8"/>
    <a:srgbClr val="F2F56F"/>
    <a:srgbClr val="CBAB91"/>
    <a:srgbClr val="AD7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89113" autoAdjust="0"/>
  </p:normalViewPr>
  <p:slideViewPr>
    <p:cSldViewPr snapToGrid="0">
      <p:cViewPr varScale="1">
        <p:scale>
          <a:sx n="99" d="100"/>
          <a:sy n="99" d="100"/>
        </p:scale>
        <p:origin x="93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9F15C-3472-4FB0-8699-43036A9BF588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19993-D838-477B-B13D-6621F28A04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580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19993-D838-477B-B13D-6621F28A046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40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Typspezifischer Richtwert Innviertel: 0,05 mg/l PO4-P (Orthophosphat-P); derzeit im Bereich 0,05 bis 0,15 und vereinzelt darüber (laut monatlicher Beprobung im Basismonitoring vom Land OÖ im Jahr 2023)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19993-D838-477B-B13D-6621F28A046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522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19993-D838-477B-B13D-6621F28A046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394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19993-D838-477B-B13D-6621F28A046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779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Ziel: Verstehen der Abläufe eines Events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19993-D838-477B-B13D-6621F28A046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730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Ökologische Zustandsklasse </a:t>
            </a:r>
            <a:r>
              <a:rPr lang="de-DE" dirty="0"/>
              <a:t>im </a:t>
            </a:r>
            <a:r>
              <a:rPr lang="de-DE" dirty="0" err="1"/>
              <a:t>Oberndorferbach</a:t>
            </a:r>
            <a:r>
              <a:rPr lang="de-DE" dirty="0"/>
              <a:t> (laut </a:t>
            </a:r>
            <a:r>
              <a:rPr lang="de-DE" dirty="0" err="1"/>
              <a:t>Phytobentos</a:t>
            </a:r>
            <a:r>
              <a:rPr lang="de-DE" dirty="0"/>
              <a:t> Proben von 2022): mäßig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19993-D838-477B-B13D-6621F28A046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28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19993-D838-477B-B13D-6621F28A046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90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pxhere.com/de/photo/816046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Baum, draußen, Gras, Natur enthält.&#10;&#10;Automatisch generierte Beschreibung">
            <a:extLst>
              <a:ext uri="{FF2B5EF4-FFF2-40B4-BE49-F238E27FC236}">
                <a16:creationId xmlns:a16="http://schemas.microsoft.com/office/drawing/2014/main" id="{A773D29E-9AC5-132C-B0AA-1A03269F7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12192000" cy="7018256"/>
          </a:xfrm>
          <a:prstGeom prst="rect">
            <a:avLst/>
          </a:prstGeom>
        </p:spPr>
      </p:pic>
      <p:sp>
        <p:nvSpPr>
          <p:cNvPr id="9" name="Rechteck 3">
            <a:extLst>
              <a:ext uri="{FF2B5EF4-FFF2-40B4-BE49-F238E27FC236}">
                <a16:creationId xmlns:a16="http://schemas.microsoft.com/office/drawing/2014/main" id="{4EDECCC5-05C9-A58F-7A79-2A13DAD92B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00880" y="5021865"/>
            <a:ext cx="5290590" cy="1625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txBody>
          <a:bodyPr/>
          <a:lstStyle/>
          <a:p>
            <a:pPr algn="l"/>
            <a:endParaRPr lang="de-DE" sz="1800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313836" y="2493162"/>
            <a:ext cx="5853870" cy="2073956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softEdge rad="31750"/>
          </a:effectLst>
        </p:spPr>
        <p:txBody>
          <a:bodyPr wrap="none" anchor="ctr"/>
          <a:lstStyle/>
          <a:p>
            <a:endParaRPr lang="de-DE" sz="18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73826" y="2661707"/>
            <a:ext cx="5561214" cy="1750638"/>
          </a:xfrm>
        </p:spPr>
        <p:txBody>
          <a:bodyPr anchor="ctr" anchorCtr="0"/>
          <a:lstStyle>
            <a:lvl1pPr marL="0" indent="0">
              <a:buNone/>
              <a:defRPr sz="3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Titel durch Klicken hinzufügen</a:t>
            </a:r>
          </a:p>
        </p:txBody>
      </p:sp>
      <p:sp>
        <p:nvSpPr>
          <p:cNvPr id="11" name="Rectangle 14"/>
          <p:cNvSpPr>
            <a:spLocks noChangeArrowheads="1"/>
          </p:cNvSpPr>
          <p:nvPr userDrawn="1"/>
        </p:nvSpPr>
        <p:spPr bwMode="auto">
          <a:xfrm>
            <a:off x="313834" y="5021865"/>
            <a:ext cx="5853872" cy="451675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>
            <a:softEdge rad="31750"/>
          </a:effectLst>
        </p:spPr>
        <p:txBody>
          <a:bodyPr wrap="none" anchor="ctr"/>
          <a:lstStyle/>
          <a:p>
            <a:endParaRPr lang="de-DE" sz="18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3826" y="5070850"/>
            <a:ext cx="5457361" cy="360000"/>
          </a:xfrm>
        </p:spPr>
        <p:txBody>
          <a:bodyPr wrap="none"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Name, Ort, Datum hinzufügen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CADED4-5347-CAEB-8AB7-37315725F2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234" y="5977836"/>
            <a:ext cx="2555554" cy="48571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A4AFEC-90B5-9DDD-D750-0138A297C3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251" y="6220694"/>
            <a:ext cx="2238349" cy="18611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A093FD5-859E-5365-61FF-085B12CB71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233" y="5186482"/>
            <a:ext cx="3349039" cy="579465"/>
          </a:xfrm>
          <a:prstGeom prst="rect">
            <a:avLst/>
          </a:prstGeom>
        </p:spPr>
      </p:pic>
      <p:pic>
        <p:nvPicPr>
          <p:cNvPr id="6" name="Grafik 5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1CDF6920-9E02-AF13-D349-01B6CC5353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618" y="5237351"/>
            <a:ext cx="1031708" cy="717084"/>
          </a:xfrm>
          <a:prstGeom prst="rect">
            <a:avLst/>
          </a:prstGeom>
        </p:spPr>
      </p:pic>
      <p:sp>
        <p:nvSpPr>
          <p:cNvPr id="12" name="Rechteck 3">
            <a:extLst>
              <a:ext uri="{FF2B5EF4-FFF2-40B4-BE49-F238E27FC236}">
                <a16:creationId xmlns:a16="http://schemas.microsoft.com/office/drawing/2014/main" id="{F37C84E0-3445-C795-332B-9B4B57A9C0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00880" y="2493162"/>
            <a:ext cx="5290590" cy="20739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txBody>
          <a:bodyPr/>
          <a:lstStyle/>
          <a:p>
            <a:pPr algn="l"/>
            <a:endParaRPr lang="de-DE" sz="1800" dirty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82D9A6B-6418-C95B-709E-597B7A101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628" y="2530870"/>
            <a:ext cx="4127135" cy="19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46820"/>
            <a:ext cx="8742218" cy="75220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5"/>
          <p:cNvSpPr>
            <a:spLocks noGrp="1"/>
          </p:cNvSpPr>
          <p:nvPr>
            <p:ph sz="quarter" idx="11" hasCustomPrompt="1"/>
          </p:nvPr>
        </p:nvSpPr>
        <p:spPr>
          <a:xfrm>
            <a:off x="609600" y="1379913"/>
            <a:ext cx="10972800" cy="4909792"/>
          </a:xfrm>
        </p:spPr>
        <p:txBody>
          <a:bodyPr/>
          <a:lstStyle>
            <a:lvl1pPr marL="323843" indent="-323843">
              <a:buSzPct val="150000"/>
              <a:buFont typeface="Arial" panose="020B0604020202020204" pitchFamily="34" charset="0"/>
              <a:buChar char="•"/>
              <a:defRPr/>
            </a:lvl1pPr>
            <a:lvl2pPr marL="611173" indent="-287331">
              <a:buSzPct val="150000"/>
              <a:buFont typeface="Arial" panose="020B0604020202020204" pitchFamily="34" charset="0"/>
              <a:buChar char="•"/>
              <a:defRPr/>
            </a:lvl2pPr>
            <a:lvl3pPr marL="898503" indent="-269868">
              <a:buSzPct val="150000"/>
              <a:buFont typeface="Arial" panose="020B0604020202020204" pitchFamily="34" charset="0"/>
              <a:buChar char="•"/>
              <a:defRPr/>
            </a:lvl3pPr>
            <a:lvl4pPr marL="1150910" indent="-250819">
              <a:buSzPct val="150000"/>
              <a:buFont typeface="Arial" panose="020B0604020202020204" pitchFamily="34" charset="0"/>
              <a:buChar char="•"/>
              <a:defRPr/>
            </a:lvl4pPr>
            <a:lvl5pPr marL="1403316" indent="-250819">
              <a:buSzPct val="150000"/>
              <a:buFont typeface="Arial" panose="020B0604020202020204" pitchFamily="34" charset="0"/>
              <a:buChar char="•"/>
              <a:defRPr/>
            </a:lvl5pPr>
          </a:lstStyle>
          <a:p>
            <a:pPr marL="323843" marR="0" lvl="0" indent="-323843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335B74"/>
              </a:buClr>
              <a:buSzPct val="90000"/>
              <a:buFont typeface="Wingdings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Textmasterformat bearbeiten</a:t>
            </a:r>
          </a:p>
          <a:p>
            <a:pPr marL="611173" marR="0" lvl="1" indent="-287331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335B74"/>
              </a:buClr>
              <a:buSzPct val="90000"/>
              <a:buFont typeface="Wingdings" pitchFamily="2" charset="2"/>
              <a:buChar char="n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Zweite Ebene</a:t>
            </a:r>
          </a:p>
          <a:p>
            <a:pPr marL="898503" marR="0" lvl="2" indent="-269868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335B74"/>
              </a:buClr>
              <a:buSzPct val="90000"/>
              <a:buFont typeface="Wingdings" pitchFamily="2" charset="2"/>
              <a:buChar char="n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Dritte Ebene</a:t>
            </a:r>
          </a:p>
          <a:p>
            <a:pPr marL="1150910" marR="0" lvl="3" indent="-250819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335B74"/>
              </a:buClr>
              <a:buSzPct val="90000"/>
              <a:buFont typeface="Wingdings" pitchFamily="2" charset="2"/>
              <a:buChar char="n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Vierte Ebene</a:t>
            </a:r>
          </a:p>
          <a:p>
            <a:pPr marL="1403316" marR="0" lvl="4" indent="-250819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335B74"/>
              </a:buClr>
              <a:buSzPct val="90000"/>
              <a:buFont typeface="Wingdings" pitchFamily="2" charset="2"/>
              <a:buChar char="n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1031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64215"/>
            <a:ext cx="8800407" cy="752203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9600" y="1404851"/>
            <a:ext cx="5486400" cy="4893399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6096000" y="1400695"/>
            <a:ext cx="5486400" cy="4893398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0659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304800" y="1230283"/>
            <a:ext cx="11577600" cy="528272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/>
          <a:p>
            <a:endParaRPr lang="de-DE" sz="1800" dirty="0">
              <a:latin typeface="Verdana" pitchFamily="34" charset="0"/>
            </a:endParaRPr>
          </a:p>
        </p:txBody>
      </p:sp>
      <p:sp>
        <p:nvSpPr>
          <p:cNvPr id="1027" name="Titelplatzhalter 9"/>
          <p:cNvSpPr>
            <a:spLocks noGrp="1"/>
          </p:cNvSpPr>
          <p:nvPr>
            <p:ph type="title"/>
          </p:nvPr>
        </p:nvSpPr>
        <p:spPr bwMode="auto">
          <a:xfrm>
            <a:off x="609600" y="344989"/>
            <a:ext cx="8740189" cy="75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8" name="Textplatzhalter 10"/>
          <p:cNvSpPr>
            <a:spLocks noGrp="1"/>
          </p:cNvSpPr>
          <p:nvPr>
            <p:ph type="body" idx="1"/>
          </p:nvPr>
        </p:nvSpPr>
        <p:spPr bwMode="auto">
          <a:xfrm>
            <a:off x="609600" y="1384319"/>
            <a:ext cx="10972800" cy="488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0130F2A-0E42-3265-A1BE-42FF92933B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789" y="121149"/>
            <a:ext cx="2232611" cy="10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7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4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9pPr>
    </p:titleStyle>
    <p:bodyStyle>
      <a:lvl1pPr marL="323843" indent="-323843" algn="l" rtl="0" eaLnBrk="1" fontAlgn="base" hangingPunct="1">
        <a:lnSpc>
          <a:spcPct val="110000"/>
        </a:lnSpc>
        <a:spcBef>
          <a:spcPts val="4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1173" indent="-287331" algn="l" rtl="0" eaLnBrk="1" fontAlgn="base" hangingPunct="1">
        <a:lnSpc>
          <a:spcPct val="110000"/>
        </a:lnSpc>
        <a:spcBef>
          <a:spcPts val="4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03" indent="-269868" algn="l" rtl="0" eaLnBrk="1" fontAlgn="base" hangingPunct="1">
        <a:lnSpc>
          <a:spcPct val="110000"/>
        </a:lnSpc>
        <a:spcBef>
          <a:spcPts val="4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910" indent="-250819" algn="l" rtl="0" eaLnBrk="1" fontAlgn="base" hangingPunct="1">
        <a:lnSpc>
          <a:spcPct val="110000"/>
        </a:lnSpc>
        <a:spcBef>
          <a:spcPts val="4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03316" indent="-250819" algn="l" rtl="0" eaLnBrk="1" fontAlgn="base" hangingPunct="1">
        <a:lnSpc>
          <a:spcPct val="110000"/>
        </a:lnSpc>
        <a:spcBef>
          <a:spcPts val="4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-oberoesterreich.gv.at/Mediendateien/Formulare/Dokumente%20UWD%20Abt_WW/Ma&#223;nahmenkatalog_31.08.2023_Final.pdf" TargetMode="External"/><Relationship Id="rId2" Type="http://schemas.openxmlformats.org/officeDocument/2006/relationships/hyperlink" Target="https://www.land-oberoesterreich.gv.at/Mediendateien/Formulare/Dokumente%20UWD%20Abt_WW/Feinsediment%20und%20Phosphorproblematik%20in%20OOE%20Endfassung_2019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nd-oberoesterreich.gv.at/files/publikationen/ww_Infofolder_Erosions_und_Gewaesserschutz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387D906-F136-D640-9483-DA297972A969}"/>
              </a:ext>
            </a:extLst>
          </p:cNvPr>
          <p:cNvSpPr/>
          <p:nvPr/>
        </p:nvSpPr>
        <p:spPr>
          <a:xfrm>
            <a:off x="323850" y="5791200"/>
            <a:ext cx="5838826" cy="819150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600" dirty="0"/>
              <a:t>Projekt ERWINN</a:t>
            </a:r>
          </a:p>
          <a:p>
            <a:r>
              <a:rPr lang="de-DE" sz="1800" dirty="0"/>
              <a:t>Umsetzung und Evaluierung von Maßnahmen zum Gewässerschutz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10.06.2024</a:t>
            </a:r>
          </a:p>
        </p:txBody>
      </p:sp>
      <p:pic>
        <p:nvPicPr>
          <p:cNvPr id="2" name="Grafik 1" descr="Ansprechpartner | LEADER Oberösterreich">
            <a:extLst>
              <a:ext uri="{FF2B5EF4-FFF2-40B4-BE49-F238E27FC236}">
                <a16:creationId xmlns:a16="http://schemas.microsoft.com/office/drawing/2014/main" id="{8E178A94-FB71-A39F-513B-80B060B49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08" y="5893103"/>
            <a:ext cx="2396007" cy="60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Boden.Wasser.Schutz.Beratung | Landwirtschaftskammer - Initiativen und  Partner">
            <a:extLst>
              <a:ext uri="{FF2B5EF4-FFF2-40B4-BE49-F238E27FC236}">
                <a16:creationId xmlns:a16="http://schemas.microsoft.com/office/drawing/2014/main" id="{44048AD9-1401-2318-14F9-1872017995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853" y="6019781"/>
            <a:ext cx="1779003" cy="347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5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4E93D-D55B-8325-A07C-50280FA8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Evaluierung der Maßnahmenwirkung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8E79DE-3B30-67AE-DB85-6746160F23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379913"/>
            <a:ext cx="8342721" cy="4909792"/>
          </a:xfrm>
        </p:spPr>
        <p:txBody>
          <a:bodyPr/>
          <a:lstStyle/>
          <a:p>
            <a:pPr marL="323843" lvl="1" indent="-323843"/>
            <a:r>
              <a:rPr lang="de-AT" sz="2000" dirty="0" err="1"/>
              <a:t>Monitoringstationen</a:t>
            </a:r>
            <a:r>
              <a:rPr lang="de-AT" sz="2000" dirty="0"/>
              <a:t> im Gewässer</a:t>
            </a:r>
          </a:p>
          <a:p>
            <a:pPr marL="611173" lvl="2" indent="-323843"/>
            <a:r>
              <a:rPr lang="de-AT" sz="1800" dirty="0"/>
              <a:t>Kontinuierlich gemessen:  </a:t>
            </a:r>
          </a:p>
          <a:p>
            <a:pPr marL="863580" lvl="3" indent="-323843"/>
            <a:r>
              <a:rPr lang="de-AT" sz="1600" dirty="0"/>
              <a:t>Wassertemperatur</a:t>
            </a:r>
          </a:p>
          <a:p>
            <a:pPr marL="863580" lvl="3" indent="-323843"/>
            <a:r>
              <a:rPr lang="de-AT" sz="1600" dirty="0"/>
              <a:t>Elektr. Leitfähigkeit</a:t>
            </a:r>
          </a:p>
          <a:p>
            <a:pPr marL="863580" lvl="3" indent="-323843"/>
            <a:r>
              <a:rPr lang="de-AT" sz="1600" dirty="0"/>
              <a:t>Wasserstand</a:t>
            </a:r>
          </a:p>
          <a:p>
            <a:pPr marL="863580" lvl="3" indent="-323843"/>
            <a:r>
              <a:rPr lang="de-AT" sz="1600" dirty="0"/>
              <a:t>Trübung</a:t>
            </a:r>
          </a:p>
          <a:p>
            <a:pPr marL="611173" lvl="2" indent="-323843"/>
            <a:r>
              <a:rPr lang="de-AT" sz="1800" dirty="0"/>
              <a:t>Automatischer Probenehmer:</a:t>
            </a:r>
          </a:p>
          <a:p>
            <a:pPr marL="863580" lvl="3" indent="-323843"/>
            <a:r>
              <a:rPr lang="de-AT" sz="1600" dirty="0"/>
              <a:t>Analytik im Landeslabor</a:t>
            </a:r>
          </a:p>
          <a:p>
            <a:pPr marL="323843" lvl="1" indent="-323843"/>
            <a:r>
              <a:rPr lang="de-AT" sz="2000" dirty="0" err="1"/>
              <a:t>Eventbeprobungen</a:t>
            </a:r>
            <a:r>
              <a:rPr lang="de-AT" sz="2000" dirty="0"/>
              <a:t> durch Landwirte</a:t>
            </a:r>
          </a:p>
          <a:p>
            <a:pPr marL="611173" lvl="2" indent="-323843"/>
            <a:r>
              <a:rPr lang="de-AT" sz="1800" dirty="0"/>
              <a:t>zur Verdichtung der Datenbasis</a:t>
            </a:r>
          </a:p>
          <a:p>
            <a:pPr marL="611173" lvl="2" indent="-323843"/>
            <a:r>
              <a:rPr lang="de-AT" sz="1800" dirty="0"/>
              <a:t>an 4 Messstellen</a:t>
            </a:r>
          </a:p>
          <a:p>
            <a:pPr marL="323843" lvl="1" indent="-323843"/>
            <a:endParaRPr lang="de-AT" sz="2000" dirty="0">
              <a:solidFill>
                <a:srgbClr val="FF0000"/>
              </a:solidFill>
            </a:endParaRPr>
          </a:p>
        </p:txBody>
      </p:sp>
      <p:pic>
        <p:nvPicPr>
          <p:cNvPr id="5" name="Inhaltsplatzhalter 4" descr="Ein Bild, das draußen, Himmel, Gras, Grundstück enthält.&#10;&#10;Automatisch generierte Beschreibung">
            <a:extLst>
              <a:ext uri="{FF2B5EF4-FFF2-40B4-BE49-F238E27FC236}">
                <a16:creationId xmlns:a16="http://schemas.microsoft.com/office/drawing/2014/main" id="{92911C18-0ACE-F724-CDEA-5547FA1D67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4" t="21781" r="446" b="18087"/>
          <a:stretch/>
        </p:blipFill>
        <p:spPr bwMode="auto">
          <a:xfrm>
            <a:off x="5013693" y="1247390"/>
            <a:ext cx="4022179" cy="28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Gebäude, Eigentum, Holz, Kompositmaterial enthält.&#10;&#10;Automatisch generierte Beschreibung">
            <a:extLst>
              <a:ext uri="{FF2B5EF4-FFF2-40B4-BE49-F238E27FC236}">
                <a16:creationId xmlns:a16="http://schemas.microsoft.com/office/drawing/2014/main" id="{A6FB8F48-A988-E218-9EE5-2995D7833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7229" y="2376033"/>
            <a:ext cx="5159510" cy="2902224"/>
          </a:xfrm>
          <a:prstGeom prst="rect">
            <a:avLst/>
          </a:prstGeom>
        </p:spPr>
      </p:pic>
      <p:pic>
        <p:nvPicPr>
          <p:cNvPr id="7" name="Grafik 6" descr="Ein Bild, das draußen, Pfeife Flöte Rohr, Person, Wasser enthält.&#10;&#10;Automatisch generierte Beschreibung">
            <a:extLst>
              <a:ext uri="{FF2B5EF4-FFF2-40B4-BE49-F238E27FC236}">
                <a16:creationId xmlns:a16="http://schemas.microsoft.com/office/drawing/2014/main" id="{B5A6A49E-F656-5D43-0F0C-2A8D2D2C7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93" y="4144424"/>
            <a:ext cx="4022179" cy="22624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07A6C1E-2158-57FF-54D7-4EFC071D58D9}"/>
              </a:ext>
            </a:extLst>
          </p:cNvPr>
          <p:cNvSpPr txBox="1"/>
          <p:nvPr/>
        </p:nvSpPr>
        <p:spPr>
          <a:xfrm>
            <a:off x="10866969" y="6162747"/>
            <a:ext cx="10711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>
                <a:solidFill>
                  <a:schemeClr val="bg1"/>
                </a:solidFill>
              </a:rPr>
              <a:t>Fotos: TU Wien</a:t>
            </a:r>
          </a:p>
        </p:txBody>
      </p:sp>
    </p:spTree>
    <p:extLst>
      <p:ext uri="{BB962C8B-B14F-4D97-AF65-F5344CB8AC3E}">
        <p14:creationId xmlns:p14="http://schemas.microsoft.com/office/powerpoint/2010/main" val="27552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63C5B-8E3F-7577-8002-317101FC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Evaluierung der Maßnahmenwirkung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04866D-3784-010B-5689-4CAAA538E9A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23843" lvl="1" indent="-323843"/>
            <a:r>
              <a:rPr lang="de-AT" sz="2000" dirty="0"/>
              <a:t>Biologisches Monitoring im Gewässer </a:t>
            </a:r>
          </a:p>
          <a:p>
            <a:pPr marL="323843" lvl="1" indent="-323843"/>
            <a:r>
              <a:rPr lang="de-AT" sz="2000" dirty="0"/>
              <a:t>Zur Überprüfung des ökologischen Zustandes nach Wasserrahmenrichtlinie:</a:t>
            </a:r>
          </a:p>
          <a:p>
            <a:pPr lvl="2"/>
            <a:r>
              <a:rPr lang="de-AT" sz="1600" dirty="0"/>
              <a:t>Phytobenthos</a:t>
            </a:r>
          </a:p>
          <a:p>
            <a:pPr lvl="2"/>
            <a:r>
              <a:rPr lang="de-AT" sz="1600" dirty="0"/>
              <a:t>Makrozoobenthos</a:t>
            </a:r>
          </a:p>
          <a:p>
            <a:pPr lvl="2"/>
            <a:r>
              <a:rPr lang="de-AT" sz="1600" dirty="0"/>
              <a:t>Fische</a:t>
            </a:r>
          </a:p>
          <a:p>
            <a:endParaRPr lang="de-DE" dirty="0"/>
          </a:p>
        </p:txBody>
      </p:sp>
      <p:pic>
        <p:nvPicPr>
          <p:cNvPr id="4" name="Grafik 3" descr="Ein Bild, das draußen, Kleidung, Pflanze, Person enthält.&#10;&#10;Automatisch generierte Beschreibung">
            <a:extLst>
              <a:ext uri="{FF2B5EF4-FFF2-40B4-BE49-F238E27FC236}">
                <a16:creationId xmlns:a16="http://schemas.microsoft.com/office/drawing/2014/main" id="{AF0ACE1F-E447-BC71-E930-7262850284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029" y="3574208"/>
            <a:ext cx="5223510" cy="2842561"/>
          </a:xfrm>
          <a:prstGeom prst="rect">
            <a:avLst/>
          </a:prstGeom>
        </p:spPr>
      </p:pic>
      <p:pic>
        <p:nvPicPr>
          <p:cNvPr id="5" name="Grafik 4" descr="Ein Bild, das Fisch, Forelle, Fischprodukte, Meeresfrüchte enthält.&#10;&#10;Automatisch generierte Beschreibung">
            <a:extLst>
              <a:ext uri="{FF2B5EF4-FFF2-40B4-BE49-F238E27FC236}">
                <a16:creationId xmlns:a16="http://schemas.microsoft.com/office/drawing/2014/main" id="{45A0D740-F8D4-7289-5BD2-DD26593C12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749" y="3574208"/>
            <a:ext cx="5065222" cy="28452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B8F4C1-D770-E079-F293-B3C6430F382B}"/>
              </a:ext>
            </a:extLst>
          </p:cNvPr>
          <p:cNvSpPr txBox="1"/>
          <p:nvPr/>
        </p:nvSpPr>
        <p:spPr>
          <a:xfrm>
            <a:off x="773029" y="6162747"/>
            <a:ext cx="989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>
                <a:solidFill>
                  <a:schemeClr val="bg1"/>
                </a:solidFill>
              </a:rPr>
              <a:t>Foto: </a:t>
            </a:r>
            <a:r>
              <a:rPr lang="de-AT" sz="1050" dirty="0" err="1">
                <a:solidFill>
                  <a:schemeClr val="bg1"/>
                </a:solidFill>
              </a:rPr>
              <a:t>blattfisch</a:t>
            </a:r>
            <a:endParaRPr lang="de-AT" sz="105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5BBF2B9-B662-6C58-6C32-C05D10942B23}"/>
              </a:ext>
            </a:extLst>
          </p:cNvPr>
          <p:cNvSpPr txBox="1"/>
          <p:nvPr/>
        </p:nvSpPr>
        <p:spPr>
          <a:xfrm>
            <a:off x="10432806" y="6162747"/>
            <a:ext cx="989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>
                <a:solidFill>
                  <a:schemeClr val="bg1"/>
                </a:solidFill>
              </a:rPr>
              <a:t>Foto: </a:t>
            </a:r>
            <a:r>
              <a:rPr lang="de-AT" sz="1050" dirty="0" err="1">
                <a:solidFill>
                  <a:schemeClr val="bg1"/>
                </a:solidFill>
              </a:rPr>
              <a:t>blattfisch</a:t>
            </a:r>
            <a:endParaRPr lang="de-AT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07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50C6AF-7D48-555D-9BFE-A83EC45B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Evaluierung der Maßnahmenwirkung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4B3903-3277-C759-D721-FEB14EF0CBE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23843" lvl="1" indent="-323843"/>
            <a:r>
              <a:rPr lang="de-AT" sz="2000" dirty="0"/>
              <a:t>Dokumentationen nach Starkregenereignissen</a:t>
            </a:r>
          </a:p>
          <a:p>
            <a:pPr marL="611173" lvl="2" indent="-323843"/>
            <a:r>
              <a:rPr lang="de-AT" sz="1800" dirty="0"/>
              <a:t>Kartierungen</a:t>
            </a:r>
          </a:p>
          <a:p>
            <a:pPr marL="611173" lvl="2" indent="-323843"/>
            <a:r>
              <a:rPr lang="de-AT" sz="1800" dirty="0" err="1"/>
              <a:t>Drohnenbefliegungen</a:t>
            </a:r>
            <a:r>
              <a:rPr lang="de-AT" sz="1800" dirty="0"/>
              <a:t> </a:t>
            </a:r>
          </a:p>
          <a:p>
            <a:pPr marL="863580" lvl="3" indent="-323843"/>
            <a:r>
              <a:rPr lang="de-AT" sz="1600" dirty="0"/>
              <a:t>Multispektralkamera</a:t>
            </a:r>
          </a:p>
          <a:p>
            <a:pPr marL="863580" lvl="3" indent="-323843"/>
            <a:r>
              <a:rPr lang="de-AT" sz="1600" dirty="0"/>
              <a:t>Berechnung von Vegetationsindices (z.B. NDVI)</a:t>
            </a:r>
          </a:p>
          <a:p>
            <a:pPr marL="863580" lvl="3" indent="-323843"/>
            <a:r>
              <a:rPr lang="de-AT" sz="1600" dirty="0"/>
              <a:t>Verortung von Erosionen</a:t>
            </a:r>
          </a:p>
          <a:p>
            <a:pPr marL="611173" lvl="2" indent="-323843"/>
            <a:endParaRPr lang="de-AT" sz="1800" dirty="0"/>
          </a:p>
          <a:p>
            <a:pPr marL="323843" lvl="1" indent="-323843"/>
            <a:r>
              <a:rPr lang="de-AT" sz="2000" dirty="0"/>
              <a:t>Auswertung von Satellitendaten</a:t>
            </a:r>
          </a:p>
          <a:p>
            <a:pPr marL="611173" lvl="2" indent="-323843"/>
            <a:r>
              <a:rPr lang="de-AT" sz="1800" dirty="0"/>
              <a:t>Sentinel 2 (Copernicus Programm der EU)</a:t>
            </a:r>
          </a:p>
          <a:p>
            <a:pPr marL="611173" lvl="2" indent="-323843"/>
            <a:r>
              <a:rPr lang="de-AT" sz="1800" dirty="0"/>
              <a:t>Vergleich mit vergangenen Jahren möglich</a:t>
            </a:r>
          </a:p>
          <a:p>
            <a:pPr marL="611173" lvl="2" indent="-323843"/>
            <a:r>
              <a:rPr lang="de-AT" sz="1800" dirty="0"/>
              <a:t>Abbildung der Bodenbedeckung im Jahresverlauf </a:t>
            </a:r>
            <a:br>
              <a:rPr lang="de-AT" sz="1800" dirty="0"/>
            </a:br>
            <a:r>
              <a:rPr lang="de-AT" sz="1800" dirty="0"/>
              <a:t>(alle 5 Tage ein Bild)</a:t>
            </a:r>
          </a:p>
          <a:p>
            <a:endParaRPr lang="de-DE" dirty="0"/>
          </a:p>
        </p:txBody>
      </p:sp>
      <p:pic>
        <p:nvPicPr>
          <p:cNvPr id="4" name="Grafik 3" descr="Ein Bild, das Text, Diagramm, Karte enthält.&#10;&#10;Automatisch generierte Beschreibung">
            <a:extLst>
              <a:ext uri="{FF2B5EF4-FFF2-40B4-BE49-F238E27FC236}">
                <a16:creationId xmlns:a16="http://schemas.microsoft.com/office/drawing/2014/main" id="{E1D163BD-A6FD-4103-03C4-85790B4FC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76" b="67765"/>
          <a:stretch/>
        </p:blipFill>
        <p:spPr bwMode="auto">
          <a:xfrm>
            <a:off x="6294922" y="4161990"/>
            <a:ext cx="5435867" cy="2298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ABAF10-1092-CC0B-167B-B6ACFF6D1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50"/>
          <a:stretch/>
        </p:blipFill>
        <p:spPr>
          <a:xfrm>
            <a:off x="7338205" y="1339852"/>
            <a:ext cx="4392584" cy="271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91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0998C-0B0E-D540-B736-26291E2E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F0302D-41F7-4EDC-304B-F52FEF64AA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379913"/>
            <a:ext cx="10797540" cy="4909792"/>
          </a:xfrm>
        </p:spPr>
        <p:txBody>
          <a:bodyPr/>
          <a:lstStyle/>
          <a:p>
            <a:r>
              <a:rPr lang="de-AT" b="1" dirty="0"/>
              <a:t>Integrative Betrachtung</a:t>
            </a:r>
            <a:r>
              <a:rPr lang="de-AT" dirty="0"/>
              <a:t>: viele Projekte betrachten die Thematik entweder von der Eintragsseite bzw. Landwirtschaft oder der Gewässerökologie =&gt; gemeinsame Betrachtung und Lösungsentwicklung ist jedoch entscheidend</a:t>
            </a:r>
          </a:p>
          <a:p>
            <a:r>
              <a:rPr lang="de-AT" b="1" dirty="0"/>
              <a:t>Punktgenaue</a:t>
            </a:r>
            <a:r>
              <a:rPr lang="de-AT" dirty="0"/>
              <a:t> </a:t>
            </a:r>
            <a:r>
              <a:rPr lang="de-AT" b="1" dirty="0"/>
              <a:t>Eruierung</a:t>
            </a:r>
            <a:r>
              <a:rPr lang="de-AT" dirty="0"/>
              <a:t> der Problemstellen gemeinsam mit den LandwirtInnen</a:t>
            </a:r>
          </a:p>
          <a:p>
            <a:r>
              <a:rPr lang="de-AT" b="1" dirty="0"/>
              <a:t>Monitoring</a:t>
            </a:r>
            <a:r>
              <a:rPr lang="de-AT" dirty="0"/>
              <a:t> um den Erfolg abzubilden - wie in allen Projekten herausfordernd</a:t>
            </a:r>
          </a:p>
          <a:p>
            <a:pPr lvl="1"/>
            <a:endParaRPr lang="de-AT" sz="2000" dirty="0"/>
          </a:p>
          <a:p>
            <a:r>
              <a:rPr lang="de-AT" dirty="0"/>
              <a:t>Weiterführende Informationen:</a:t>
            </a:r>
          </a:p>
          <a:p>
            <a:pPr lvl="1"/>
            <a:r>
              <a:rPr lang="de-AT" sz="1800" dirty="0"/>
              <a:t>„Feinsediment- und Phosphorproblematik in oberösterreichischen Fließgewässern und Ansätze zur Lösung“</a:t>
            </a:r>
            <a:br>
              <a:rPr lang="de-AT" sz="1800" dirty="0"/>
            </a:br>
            <a:r>
              <a:rPr lang="de-AT" sz="1200" dirty="0">
                <a:solidFill>
                  <a:srgbClr val="0070C0"/>
                </a:solidFill>
                <a:latin typeface="Arial Unicode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https://www.land-oberoesterreich.gv.at/Mediendateien/Formulare/Dokumente%20UWD%20Abt_WW/Feinsediment%20und%20Phosphorproblematik%20in%20OOE%20Endfassung_20191.pdf</a:t>
            </a:r>
            <a:endParaRPr lang="de-AT" sz="1200" dirty="0">
              <a:solidFill>
                <a:srgbClr val="0070C0"/>
              </a:solidFill>
              <a:latin typeface="Arial Unicode MS"/>
            </a:endParaRPr>
          </a:p>
          <a:p>
            <a:pPr lvl="1"/>
            <a:r>
              <a:rPr lang="de-AT" sz="1800" dirty="0"/>
              <a:t>Maßnahmenkatalog „Erosions- und Gewässerschutz – Praxistaugliche Maßnahmen“ </a:t>
            </a:r>
            <a:br>
              <a:rPr lang="de-AT" sz="1800" dirty="0"/>
            </a:b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https://www.land-oberoesterreich.gv.at/Mediendateien/Formulare/Dokumente%20UWD%20Abt_WW/Maßnahmenkatalog_31.08.2023_Final.pdf</a:t>
            </a:r>
            <a:endParaRPr lang="de-AT" sz="1100" dirty="0">
              <a:solidFill>
                <a:srgbClr val="0070C0"/>
              </a:solidFill>
            </a:endParaRPr>
          </a:p>
          <a:p>
            <a:pPr lvl="1"/>
            <a:r>
              <a:rPr lang="de-AT" sz="1800" dirty="0"/>
              <a:t>Folder des Landes Oberösterreich „Erosions- und Gewässerschutz“</a:t>
            </a:r>
            <a:br>
              <a:rPr lang="de-AT" sz="1800" dirty="0"/>
            </a:br>
            <a:r>
              <a:rPr lang="de-AT" sz="1200" dirty="0">
                <a:solidFill>
                  <a:srgbClr val="0070C0"/>
                </a:solidFill>
                <a:latin typeface="Arial Unicode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https://www.land-oberoesterreich.gv.at/files/publikationen/ww_Infofolder_Erosions_und_Gewaesserschutz.pdf</a:t>
            </a:r>
            <a:endParaRPr lang="de-AT" sz="1200" dirty="0">
              <a:solidFill>
                <a:srgbClr val="0070C0"/>
              </a:solidFill>
              <a:latin typeface="Arial Unicode MS"/>
            </a:endParaRPr>
          </a:p>
          <a:p>
            <a:pPr lvl="1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26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387D906-F136-D640-9483-DA297972A969}"/>
              </a:ext>
            </a:extLst>
          </p:cNvPr>
          <p:cNvSpPr/>
          <p:nvPr/>
        </p:nvSpPr>
        <p:spPr>
          <a:xfrm>
            <a:off x="323850" y="5791200"/>
            <a:ext cx="5838826" cy="819150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1800" dirty="0"/>
              <a:t>DI Christine Weinberger</a:t>
            </a:r>
            <a:br>
              <a:rPr lang="de-DE" sz="1800" dirty="0"/>
            </a:br>
            <a:r>
              <a:rPr lang="de-DE" sz="1400" dirty="0" err="1"/>
              <a:t>wpa</a:t>
            </a:r>
            <a:r>
              <a:rPr lang="de-DE" sz="1400" dirty="0"/>
              <a:t> Beratende Ingenieure GmbH</a:t>
            </a:r>
          </a:p>
          <a:p>
            <a:endParaRPr lang="de-DE" sz="12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10.06.2024</a:t>
            </a:r>
          </a:p>
        </p:txBody>
      </p:sp>
      <p:pic>
        <p:nvPicPr>
          <p:cNvPr id="3" name="Grafik 2" descr="Ansprechpartner | LEADER Oberösterreich">
            <a:extLst>
              <a:ext uri="{FF2B5EF4-FFF2-40B4-BE49-F238E27FC236}">
                <a16:creationId xmlns:a16="http://schemas.microsoft.com/office/drawing/2014/main" id="{171514C1-C38C-AB36-01D4-D462DCDE4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08" y="5893103"/>
            <a:ext cx="2396007" cy="60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Boden.Wasser.Schutz.Beratung | Landwirtschaftskammer - Initiativen und  Partner">
            <a:extLst>
              <a:ext uri="{FF2B5EF4-FFF2-40B4-BE49-F238E27FC236}">
                <a16:creationId xmlns:a16="http://schemas.microsoft.com/office/drawing/2014/main" id="{E3BC90CD-B6DE-FF9D-08DF-EF76A1DFB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853" y="6019781"/>
            <a:ext cx="1779003" cy="347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5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A9184-9199-6A79-299A-B725A539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Problemstellung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107A73-2BA2-EF47-AC44-545FE5E5A3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05" y="1297895"/>
            <a:ext cx="6864395" cy="510065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41DE096-C892-4E99-55D4-8216DC57D541}"/>
              </a:ext>
            </a:extLst>
          </p:cNvPr>
          <p:cNvSpPr txBox="1"/>
          <p:nvPr/>
        </p:nvSpPr>
        <p:spPr>
          <a:xfrm>
            <a:off x="3837235" y="6000488"/>
            <a:ext cx="3401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chemeClr val="bg1"/>
                </a:solidFill>
              </a:rPr>
              <a:t>Oberndorferbach</a:t>
            </a:r>
            <a:r>
              <a:rPr lang="de-AT" dirty="0">
                <a:solidFill>
                  <a:schemeClr val="bg1"/>
                </a:solidFill>
              </a:rPr>
              <a:t> (Innviertel, OÖ)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B5D6D61-D327-272B-B5EA-56D0E7DA7E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7542" y="1297895"/>
            <a:ext cx="4188265" cy="240497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4FB03D5-A2CB-25F4-955D-C7CDD1D4E1DD}"/>
              </a:ext>
            </a:extLst>
          </p:cNvPr>
          <p:cNvSpPr txBox="1"/>
          <p:nvPr/>
        </p:nvSpPr>
        <p:spPr>
          <a:xfrm>
            <a:off x="7086600" y="3901740"/>
            <a:ext cx="4599207" cy="2560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1173" lvl="1" indent="-287331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de-AT" dirty="0"/>
              <a:t>Eintrag von Feinsediment ins Gewässer beeinträchtigt den Lebensraum und verursacht erhöhte Phosphat-konzentrationen im Wasser</a:t>
            </a:r>
          </a:p>
          <a:p>
            <a:pPr marL="611173" lvl="1" indent="-287331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de-AT" dirty="0"/>
              <a:t>Bei 1/3 der Gewässer in OÖ liegt die Phosphatphosphor-Konzentration über den Richtwerten zur Einhaltung des guten Gewässerzustandes (WRRL)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A0E109-C8BB-67B0-5405-43F40487209C}"/>
              </a:ext>
            </a:extLst>
          </p:cNvPr>
          <p:cNvSpPr txBox="1"/>
          <p:nvPr/>
        </p:nvSpPr>
        <p:spPr>
          <a:xfrm>
            <a:off x="374605" y="6108210"/>
            <a:ext cx="989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>
                <a:solidFill>
                  <a:schemeClr val="bg1"/>
                </a:solidFill>
              </a:rPr>
              <a:t>Foto: </a:t>
            </a:r>
            <a:r>
              <a:rPr lang="de-AT" sz="1050" dirty="0" err="1">
                <a:solidFill>
                  <a:schemeClr val="bg1"/>
                </a:solidFill>
              </a:rPr>
              <a:t>blattfisch</a:t>
            </a:r>
            <a:endParaRPr lang="de-AT" sz="105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C645AD-E5CB-D990-8A11-745416E5E7CA}"/>
              </a:ext>
            </a:extLst>
          </p:cNvPr>
          <p:cNvSpPr txBox="1"/>
          <p:nvPr/>
        </p:nvSpPr>
        <p:spPr>
          <a:xfrm>
            <a:off x="7497542" y="3429000"/>
            <a:ext cx="989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>
                <a:solidFill>
                  <a:schemeClr val="bg1"/>
                </a:solidFill>
              </a:rPr>
              <a:t>Foto: </a:t>
            </a:r>
            <a:r>
              <a:rPr lang="de-AT" sz="1050" dirty="0" err="1">
                <a:solidFill>
                  <a:schemeClr val="bg1"/>
                </a:solidFill>
              </a:rPr>
              <a:t>blattfisch</a:t>
            </a:r>
            <a:endParaRPr lang="de-AT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E9EF7-9BD9-D3AE-7425-E64B5A7A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Problemstellung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1E90D4-2418-EC3A-DF84-4E33A47AD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775" y="1328932"/>
            <a:ext cx="5479377" cy="301514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89C6FA-3ECA-86EC-E3EA-ACB4E6697920}"/>
              </a:ext>
            </a:extLst>
          </p:cNvPr>
          <p:cNvSpPr txBox="1">
            <a:spLocks/>
          </p:cNvSpPr>
          <p:nvPr/>
        </p:nvSpPr>
        <p:spPr bwMode="auto">
          <a:xfrm>
            <a:off x="609600" y="1470738"/>
            <a:ext cx="5591174" cy="490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3843" indent="-323843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173" indent="-287331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03" indent="-269868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0910" indent="-250819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03316" indent="-250819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landwirtschaftliche Erosion stellt den Haupteintragspfad für Feinsedimente dar</a:t>
            </a:r>
          </a:p>
          <a:p>
            <a:r>
              <a:rPr lang="de-DE" sz="1800" dirty="0" err="1"/>
              <a:t>PhosFate</a:t>
            </a:r>
            <a:r>
              <a:rPr lang="de-DE" sz="1800" dirty="0"/>
              <a:t> – rasterbasiertes Erosions-, Transport und Emissionsmodell</a:t>
            </a:r>
          </a:p>
          <a:p>
            <a:endParaRPr lang="de-AT" sz="1800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13F604E-F5CD-DB49-8798-D9DD70B850CB}"/>
              </a:ext>
            </a:extLst>
          </p:cNvPr>
          <p:cNvSpPr txBox="1">
            <a:spLocks/>
          </p:cNvSpPr>
          <p:nvPr/>
        </p:nvSpPr>
        <p:spPr bwMode="auto">
          <a:xfrm>
            <a:off x="6200775" y="4525972"/>
            <a:ext cx="5676899" cy="186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3843" indent="-323843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173" indent="-287331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03" indent="-269868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0910" indent="-250819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03316" indent="-250819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800" dirty="0"/>
              <a:t>durch gezielte Verortung von (landwirtschaftlichen) Maßnahmen kann der Gewässerzustand erheblich verbessert werden</a:t>
            </a:r>
          </a:p>
          <a:p>
            <a:r>
              <a:rPr lang="de-AT" sz="1800" dirty="0"/>
              <a:t>=&gt; Testen der Praktikabilität in einer Pilotregion</a:t>
            </a:r>
          </a:p>
          <a:p>
            <a:endParaRPr lang="de-DE" sz="1800" dirty="0"/>
          </a:p>
          <a:p>
            <a:endParaRPr lang="de-AT" sz="1800" dirty="0"/>
          </a:p>
          <a:p>
            <a:endParaRPr lang="de-AT" sz="1800" dirty="0"/>
          </a:p>
          <a:p>
            <a:endParaRPr lang="de-AT" sz="1800" dirty="0"/>
          </a:p>
          <a:p>
            <a:endParaRPr lang="de-AT" sz="18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1B1BD7-A7A5-59D3-8C01-0DABF2F4157E}"/>
              </a:ext>
            </a:extLst>
          </p:cNvPr>
          <p:cNvSpPr txBox="1"/>
          <p:nvPr/>
        </p:nvSpPr>
        <p:spPr>
          <a:xfrm>
            <a:off x="9944100" y="4042147"/>
            <a:ext cx="1821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>
                <a:solidFill>
                  <a:schemeClr val="bg1"/>
                </a:solidFill>
              </a:rPr>
              <a:t>Foto: DI Michael </a:t>
            </a:r>
            <a:r>
              <a:rPr lang="de-AT" sz="1050" dirty="0" err="1">
                <a:solidFill>
                  <a:schemeClr val="bg1"/>
                </a:solidFill>
              </a:rPr>
              <a:t>Treiblmeier</a:t>
            </a:r>
            <a:endParaRPr lang="de-AT" sz="1050" dirty="0">
              <a:solidFill>
                <a:schemeClr val="bg1"/>
              </a:solidFill>
            </a:endParaRPr>
          </a:p>
        </p:txBody>
      </p:sp>
      <p:pic>
        <p:nvPicPr>
          <p:cNvPr id="12" name="Inhaltsplatzhalter 4" descr="Ein Bild, das Diagramm, Karte enthält.&#10;&#10;Automatisch generierte Beschreibung">
            <a:extLst>
              <a:ext uri="{FF2B5EF4-FFF2-40B4-BE49-F238E27FC236}">
                <a16:creationId xmlns:a16="http://schemas.microsoft.com/office/drawing/2014/main" id="{7EB129A8-9DE5-D02E-4D99-B6B572FE9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6151" y="2980105"/>
            <a:ext cx="2343150" cy="328612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nhaltsplatzhalter 4" descr="Ein Bild, das Diagramm, Karte enthält.&#10;&#10;Automatisch generierte Beschreibung">
            <a:extLst>
              <a:ext uri="{FF2B5EF4-FFF2-40B4-BE49-F238E27FC236}">
                <a16:creationId xmlns:a16="http://schemas.microsoft.com/office/drawing/2014/main" id="{26C04711-B738-D8A2-74C7-9820B710E2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9979" y="5732984"/>
            <a:ext cx="1480730" cy="49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nhaltsplatzhalter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79D784F2-BE7D-B987-D908-1FB6FDEC2E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963" y="2980106"/>
            <a:ext cx="2409825" cy="328612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5AE89649-544C-043A-075A-C40D69ED15E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389" y="5286589"/>
            <a:ext cx="729962" cy="465594"/>
          </a:xfr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9362EC2-ED9C-8AF9-A58C-AF60CD7CCFD5}"/>
              </a:ext>
            </a:extLst>
          </p:cNvPr>
          <p:cNvSpPr txBox="1"/>
          <p:nvPr/>
        </p:nvSpPr>
        <p:spPr>
          <a:xfrm>
            <a:off x="927388" y="5791349"/>
            <a:ext cx="22717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Schläge mit Eintragsmöglichkeit von bodengebundenem Phosphor</a:t>
            </a:r>
          </a:p>
        </p:txBody>
      </p:sp>
    </p:spTree>
    <p:extLst>
      <p:ext uri="{BB962C8B-B14F-4D97-AF65-F5344CB8AC3E}">
        <p14:creationId xmlns:p14="http://schemas.microsoft.com/office/powerpoint/2010/main" val="16358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F4BE1-9B41-F280-3474-8DB07BCF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Pilotregion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534D91-A67A-0984-C699-6E0C446E82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379913"/>
            <a:ext cx="5610225" cy="4909792"/>
          </a:xfrm>
        </p:spPr>
        <p:txBody>
          <a:bodyPr/>
          <a:lstStyle/>
          <a:p>
            <a:r>
              <a:rPr lang="de-AT" sz="1800" dirty="0"/>
              <a:t>EZG des </a:t>
            </a:r>
            <a:r>
              <a:rPr lang="de-AT" sz="1800" dirty="0" err="1"/>
              <a:t>Oberndorferbaches</a:t>
            </a:r>
            <a:r>
              <a:rPr lang="de-AT" sz="1800" dirty="0"/>
              <a:t> als Maßnahmengebiet</a:t>
            </a:r>
          </a:p>
          <a:p>
            <a:r>
              <a:rPr lang="de-AT" sz="1800" dirty="0"/>
              <a:t>EZG des </a:t>
            </a:r>
            <a:r>
              <a:rPr lang="de-AT" sz="1800" dirty="0" err="1"/>
              <a:t>Messenbach</a:t>
            </a:r>
            <a:r>
              <a:rPr lang="de-AT" sz="1800" dirty="0"/>
              <a:t>-Oberlaufs als Vergleichsgebiet</a:t>
            </a:r>
          </a:p>
          <a:p>
            <a:r>
              <a:rPr lang="de-AT" sz="1800" dirty="0"/>
              <a:t>Ort:  </a:t>
            </a:r>
            <a:r>
              <a:rPr lang="de-AT" sz="1800" dirty="0" err="1"/>
              <a:t>Lambrechten</a:t>
            </a:r>
            <a:r>
              <a:rPr lang="de-AT" sz="1800" dirty="0"/>
              <a:t>, Bezirk Ried im Innkreis</a:t>
            </a:r>
          </a:p>
          <a:p>
            <a:endParaRPr lang="de-AT" sz="1800" dirty="0"/>
          </a:p>
          <a:p>
            <a:r>
              <a:rPr lang="de-AT" sz="1800" dirty="0"/>
              <a:t>hohes Bewusstsein der Landwirte zur Erosionsproblematik</a:t>
            </a:r>
          </a:p>
          <a:p>
            <a:r>
              <a:rPr lang="de-AT" sz="1800" dirty="0"/>
              <a:t>deshalb wurde eine Flurneuordnung durchgeführt</a:t>
            </a:r>
          </a:p>
          <a:p>
            <a:r>
              <a:rPr lang="de-AT" sz="1800" dirty="0"/>
              <a:t>bereits einige Maßnahmen umgesetzt</a:t>
            </a:r>
          </a:p>
          <a:p>
            <a:pPr lvl="1"/>
            <a:r>
              <a:rPr lang="de-AT" sz="1400" dirty="0"/>
              <a:t>Gewässerrandstreifen</a:t>
            </a:r>
          </a:p>
          <a:p>
            <a:pPr lvl="1"/>
            <a:r>
              <a:rPr lang="de-AT" sz="1400" dirty="0"/>
              <a:t>Straßenrandstreifen</a:t>
            </a:r>
          </a:p>
          <a:p>
            <a:pPr lvl="1"/>
            <a:r>
              <a:rPr lang="de-AT" sz="1400" dirty="0"/>
              <a:t>Anbau quer zum Hang</a:t>
            </a:r>
          </a:p>
          <a:p>
            <a:pPr lvl="1"/>
            <a:r>
              <a:rPr lang="de-AT" sz="1400" dirty="0"/>
              <a:t>Mulchsaat</a:t>
            </a:r>
          </a:p>
          <a:p>
            <a:pPr lvl="1"/>
            <a:r>
              <a:rPr lang="de-AT" sz="1400" dirty="0"/>
              <a:t>Hecken</a:t>
            </a:r>
          </a:p>
          <a:p>
            <a:pPr lvl="1"/>
            <a:r>
              <a:rPr lang="de-AT" sz="1400" dirty="0"/>
              <a:t>Sedimentationsbecken etc.</a:t>
            </a:r>
          </a:p>
          <a:p>
            <a:endParaRPr lang="de-DE" sz="1800" dirty="0"/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7AA288E3-92CC-0023-4268-D769DF89F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825" y="1914628"/>
            <a:ext cx="5505450" cy="389562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C7A10C-FAD5-BE74-0552-E8EEF75B2B85}"/>
              </a:ext>
            </a:extLst>
          </p:cNvPr>
          <p:cNvSpPr txBox="1"/>
          <p:nvPr/>
        </p:nvSpPr>
        <p:spPr>
          <a:xfrm>
            <a:off x="7429500" y="3038475"/>
            <a:ext cx="1465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Oberndorferbach</a:t>
            </a:r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A45191-DFF1-F8BD-E928-4EAA5F7084D7}"/>
              </a:ext>
            </a:extLst>
          </p:cNvPr>
          <p:cNvSpPr txBox="1"/>
          <p:nvPr/>
        </p:nvSpPr>
        <p:spPr>
          <a:xfrm>
            <a:off x="7044555" y="4208489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Messenbach</a:t>
            </a:r>
            <a:r>
              <a:rPr lang="de-DE" sz="1400" dirty="0"/>
              <a:t>-</a:t>
            </a:r>
          </a:p>
          <a:p>
            <a:pPr algn="ctr"/>
            <a:r>
              <a:rPr lang="de-DE" sz="1400" dirty="0"/>
              <a:t>Oberlauf</a:t>
            </a:r>
          </a:p>
        </p:txBody>
      </p:sp>
    </p:spTree>
    <p:extLst>
      <p:ext uri="{BB962C8B-B14F-4D97-AF65-F5344CB8AC3E}">
        <p14:creationId xmlns:p14="http://schemas.microsoft.com/office/powerpoint/2010/main" val="41322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0998C-0B0E-D540-B736-26291E2E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Gewässer 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F0302D-41F7-4EDC-304B-F52FEF64AA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379913"/>
            <a:ext cx="5350228" cy="4909792"/>
          </a:xfrm>
        </p:spPr>
        <p:txBody>
          <a:bodyPr/>
          <a:lstStyle/>
          <a:p>
            <a:pPr lvl="1"/>
            <a:r>
              <a:rPr lang="de-AT" sz="2000" dirty="0"/>
              <a:t>Grundsätzlich: Struktur und Hydromorphologie des Baches / Flusses sind entscheidend, wie sich das Feinsedimentproblem im Gewässer abbildet</a:t>
            </a:r>
          </a:p>
          <a:p>
            <a:pPr lvl="1"/>
            <a:endParaRPr lang="de-AT" sz="2000" dirty="0"/>
          </a:p>
          <a:p>
            <a:pPr lvl="1"/>
            <a:r>
              <a:rPr lang="de-AT" sz="2000" dirty="0"/>
              <a:t>Im vorliegenden Fall:</a:t>
            </a:r>
          </a:p>
          <a:p>
            <a:pPr lvl="2"/>
            <a:r>
              <a:rPr lang="de-AT" sz="1800" dirty="0"/>
              <a:t>sehr naturnaher Bach</a:t>
            </a:r>
          </a:p>
          <a:p>
            <a:pPr lvl="2"/>
            <a:r>
              <a:rPr lang="de-AT" sz="1800" dirty="0"/>
              <a:t>durchgehender Gehölzstreifen</a:t>
            </a:r>
          </a:p>
          <a:p>
            <a:pPr lvl="2"/>
            <a:r>
              <a:rPr lang="de-AT" sz="1800" dirty="0"/>
              <a:t>fast überall breiter Grünlandstreifen</a:t>
            </a:r>
          </a:p>
          <a:p>
            <a:pPr lvl="1"/>
            <a:r>
              <a:rPr lang="de-AT" sz="2000" dirty="0"/>
              <a:t>ABER:</a:t>
            </a:r>
          </a:p>
          <a:p>
            <a:pPr lvl="2"/>
            <a:r>
              <a:rPr lang="de-AT" sz="1800" dirty="0"/>
              <a:t>sehr feines Material (setzt sich auch z.B. in Fischteichen nicht gänzlich ab)</a:t>
            </a:r>
          </a:p>
          <a:p>
            <a:pPr lvl="2"/>
            <a:r>
              <a:rPr lang="de-AT" sz="1800" dirty="0"/>
              <a:t>angepasste Maßnahmenauswahl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298798-DA1F-211D-00C3-09A852313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439" y="157433"/>
            <a:ext cx="5945305" cy="448314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333B170-E25F-8C40-E1B9-2F791A8B4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376" y="4640579"/>
            <a:ext cx="5940000" cy="201596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0D6E92E-AF9F-C690-17F6-37A7C2613406}"/>
              </a:ext>
            </a:extLst>
          </p:cNvPr>
          <p:cNvSpPr txBox="1"/>
          <p:nvPr/>
        </p:nvSpPr>
        <p:spPr>
          <a:xfrm>
            <a:off x="7230202" y="4715667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Oberndorferbach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F5533CD-871F-450F-72CA-679C6CEF6BA5}"/>
              </a:ext>
            </a:extLst>
          </p:cNvPr>
          <p:cNvSpPr txBox="1"/>
          <p:nvPr/>
        </p:nvSpPr>
        <p:spPr>
          <a:xfrm>
            <a:off x="9257122" y="4720823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Hennbach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664C61D-9AD3-B20D-25C4-8B7934D54F42}"/>
              </a:ext>
            </a:extLst>
          </p:cNvPr>
          <p:cNvSpPr txBox="1"/>
          <p:nvPr/>
        </p:nvSpPr>
        <p:spPr>
          <a:xfrm>
            <a:off x="11091643" y="4386662"/>
            <a:ext cx="1040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>
                <a:solidFill>
                  <a:schemeClr val="bg1"/>
                </a:solidFill>
              </a:rPr>
              <a:t>Fotos: </a:t>
            </a:r>
            <a:r>
              <a:rPr lang="de-AT" sz="1050" dirty="0" err="1">
                <a:solidFill>
                  <a:schemeClr val="bg1"/>
                </a:solidFill>
              </a:rPr>
              <a:t>blattfisch</a:t>
            </a:r>
            <a:endParaRPr lang="de-AT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0998C-0B0E-D540-B736-26291E2E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Projektinhalte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F0302D-41F7-4EDC-304B-F52FEF64AAC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dirty="0"/>
              <a:t>Intensive Beratung und Motivation der Landwirte Maßnahmen umzusetzen</a:t>
            </a:r>
          </a:p>
          <a:p>
            <a:pPr lvl="1"/>
            <a:endParaRPr lang="de-AT" sz="1100" dirty="0"/>
          </a:p>
          <a:p>
            <a:r>
              <a:rPr lang="de-AT" dirty="0"/>
              <a:t>Wie sind Maßnahmen umzusetzen, damit sie auch wirken können?</a:t>
            </a:r>
          </a:p>
          <a:p>
            <a:endParaRPr lang="de-AT" sz="1100" dirty="0"/>
          </a:p>
          <a:p>
            <a:r>
              <a:rPr lang="de-AT" dirty="0"/>
              <a:t>Identifikation der dabei auftretenden Schwierigkeiten</a:t>
            </a:r>
          </a:p>
          <a:p>
            <a:endParaRPr lang="de-AT" sz="1100" dirty="0"/>
          </a:p>
          <a:p>
            <a:r>
              <a:rPr lang="de-AT" dirty="0"/>
              <a:t>Evaluierung der Maßnahmenwirkung</a:t>
            </a:r>
          </a:p>
          <a:p>
            <a:pPr lvl="1"/>
            <a:r>
              <a:rPr lang="de-AT" dirty="0"/>
              <a:t>Gewässer (</a:t>
            </a:r>
            <a:r>
              <a:rPr lang="de-AT" dirty="0" err="1"/>
              <a:t>Monitoringstationen</a:t>
            </a:r>
            <a:r>
              <a:rPr lang="de-AT" dirty="0"/>
              <a:t>, biologisches Monitoring, </a:t>
            </a:r>
            <a:r>
              <a:rPr lang="de-AT" dirty="0" err="1"/>
              <a:t>Eventbeprobungen</a:t>
            </a:r>
            <a:r>
              <a:rPr lang="de-AT" dirty="0"/>
              <a:t>)</a:t>
            </a:r>
          </a:p>
          <a:p>
            <a:pPr lvl="1"/>
            <a:r>
              <a:rPr lang="de-AT" dirty="0"/>
              <a:t>Land (Erosionskartierung, Bodenproben)</a:t>
            </a:r>
          </a:p>
          <a:p>
            <a:pPr lvl="1"/>
            <a:r>
              <a:rPr lang="de-AT" dirty="0"/>
              <a:t>Luft (Drohnenaufnahme, Satellitenbilder)</a:t>
            </a:r>
          </a:p>
          <a:p>
            <a:endParaRPr lang="de-AT" sz="1100" dirty="0"/>
          </a:p>
          <a:p>
            <a:r>
              <a:rPr lang="de-AT" dirty="0"/>
              <a:t>Entwicklung von Konzepten zur Übertragung auf andere Regionen</a:t>
            </a:r>
          </a:p>
          <a:p>
            <a:pPr lvl="1"/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37AD20-F736-6D3A-49FE-9C06F562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489" y="1857582"/>
            <a:ext cx="2889913" cy="41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8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473BE5-F57D-7F40-9E9E-3BC1E390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4215"/>
            <a:ext cx="8800407" cy="752203"/>
          </a:xfrm>
        </p:spPr>
        <p:txBody>
          <a:bodyPr/>
          <a:lstStyle/>
          <a:p>
            <a:r>
              <a:rPr lang="en-US" dirty="0" err="1"/>
              <a:t>Beratung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landwirtschaftlichen</a:t>
            </a:r>
            <a:r>
              <a:rPr lang="en-US" dirty="0"/>
              <a:t> </a:t>
            </a:r>
            <a:r>
              <a:rPr lang="en-US" dirty="0" err="1"/>
              <a:t>Maßnahmen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1535FB-CB6B-2D61-E880-B6909F2103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7259" y="1404851"/>
            <a:ext cx="4379495" cy="4893399"/>
          </a:xfrm>
        </p:spPr>
        <p:txBody>
          <a:bodyPr/>
          <a:lstStyle/>
          <a:p>
            <a:pPr lvl="1">
              <a:buSzPct val="150000"/>
              <a:buFont typeface="Arial" panose="020B0604020202020204" pitchFamily="34" charset="0"/>
              <a:buChar char="•"/>
            </a:pPr>
            <a:r>
              <a:rPr lang="de-DE" sz="2000" dirty="0"/>
              <a:t>anhand eines bereits ausgearbeiteten Maßnahmenkatalogs</a:t>
            </a:r>
          </a:p>
          <a:p>
            <a:pPr lvl="1">
              <a:buSzPct val="150000"/>
              <a:buFont typeface="Arial" panose="020B0604020202020204" pitchFamily="34" charset="0"/>
              <a:buChar char="•"/>
            </a:pPr>
            <a:r>
              <a:rPr lang="de-DE" sz="2000" dirty="0"/>
              <a:t>geförderte ÖPUL Maßnahmen</a:t>
            </a:r>
          </a:p>
          <a:p>
            <a:pPr lvl="1">
              <a:buSzPct val="150000"/>
              <a:buFont typeface="Arial" panose="020B0604020202020204" pitchFamily="34" charset="0"/>
              <a:buChar char="•"/>
            </a:pPr>
            <a:r>
              <a:rPr lang="de-DE" sz="2000" dirty="0"/>
              <a:t>sinnvolle Situierung von verpflichtenden </a:t>
            </a:r>
            <a:r>
              <a:rPr lang="de-DE" sz="2000" dirty="0" err="1"/>
              <a:t>Bracheflächen</a:t>
            </a:r>
            <a:r>
              <a:rPr lang="de-DE" sz="2000" dirty="0"/>
              <a:t> (GLÖZ 8, Biodiversitätsflächen)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nhaltsplatzhalter 5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46F2785F-B34B-B09E-2F9B-C4432B974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1133" y="1404851"/>
            <a:ext cx="6875646" cy="48645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15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98CC1-9F72-B74E-5964-A05FDADD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Maßnahmenbeispiele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F4416A-DDC7-F263-0B5C-75B82CF6C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84"/>
          <a:stretch/>
        </p:blipFill>
        <p:spPr bwMode="auto">
          <a:xfrm>
            <a:off x="4270675" y="1255303"/>
            <a:ext cx="3650650" cy="2505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 descr="Ein Bild, das Gras, draußen enthält.&#10;&#10;Automatisch generierte Beschreibung">
            <a:extLst>
              <a:ext uri="{FF2B5EF4-FFF2-40B4-BE49-F238E27FC236}">
                <a16:creationId xmlns:a16="http://schemas.microsoft.com/office/drawing/2014/main" id="{1E445E72-7BAB-96E4-0C6C-E7BEDE443D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160" y="3871567"/>
            <a:ext cx="3662479" cy="2583548"/>
          </a:xfrm>
          <a:prstGeom prst="rect">
            <a:avLst/>
          </a:prstGeom>
        </p:spPr>
      </p:pic>
      <p:pic>
        <p:nvPicPr>
          <p:cNvPr id="7" name="Grafik 6" descr="Ein Bild, das Gras, Grün, draußen enthält.&#10;&#10;Automatisch generierte Beschreibung">
            <a:extLst>
              <a:ext uri="{FF2B5EF4-FFF2-40B4-BE49-F238E27FC236}">
                <a16:creationId xmlns:a16="http://schemas.microsoft.com/office/drawing/2014/main" id="{6CB2B108-AC7E-A79B-7679-E61522EE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49" b="11264"/>
          <a:stretch/>
        </p:blipFill>
        <p:spPr>
          <a:xfrm>
            <a:off x="480735" y="3849780"/>
            <a:ext cx="4271167" cy="260533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A9C667D-FCA0-84BA-5A73-39D727D249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994" y="1255303"/>
            <a:ext cx="3334092" cy="25031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7535C60-9350-B4CF-6316-FA601F338E9F}"/>
              </a:ext>
            </a:extLst>
          </p:cNvPr>
          <p:cNvCxnSpPr>
            <a:cxnSpLocks/>
          </p:cNvCxnSpPr>
          <p:nvPr/>
        </p:nvCxnSpPr>
        <p:spPr>
          <a:xfrm flipV="1">
            <a:off x="1786029" y="4531384"/>
            <a:ext cx="385011" cy="134753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B98C70A-5BFC-C0B0-A250-DB37BFC675FF}"/>
              </a:ext>
            </a:extLst>
          </p:cNvPr>
          <p:cNvCxnSpPr>
            <a:cxnSpLocks/>
          </p:cNvCxnSpPr>
          <p:nvPr/>
        </p:nvCxnSpPr>
        <p:spPr>
          <a:xfrm flipH="1" flipV="1">
            <a:off x="6128036" y="4367753"/>
            <a:ext cx="130483" cy="15111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4C90A935-D891-CE22-5F6E-9D8AD895C9E9}"/>
              </a:ext>
            </a:extLst>
          </p:cNvPr>
          <p:cNvSpPr txBox="1"/>
          <p:nvPr/>
        </p:nvSpPr>
        <p:spPr>
          <a:xfrm>
            <a:off x="481213" y="6116561"/>
            <a:ext cx="2256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Verbreitetes Vorgewende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AA91570-F24E-E8B8-A8DE-6040D73E867F}"/>
              </a:ext>
            </a:extLst>
          </p:cNvPr>
          <p:cNvSpPr txBox="1"/>
          <p:nvPr/>
        </p:nvSpPr>
        <p:spPr>
          <a:xfrm>
            <a:off x="5045278" y="6094123"/>
            <a:ext cx="2144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Verzahntes Vorgewende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3CC2C73-3E25-B7BD-6CA9-11747581F493}"/>
              </a:ext>
            </a:extLst>
          </p:cNvPr>
          <p:cNvSpPr txBox="1"/>
          <p:nvPr/>
        </p:nvSpPr>
        <p:spPr>
          <a:xfrm>
            <a:off x="581506" y="3431168"/>
            <a:ext cx="1815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Straßenrandstreifen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960B40C-10D1-1463-5FB3-46C09C1342F6}"/>
              </a:ext>
            </a:extLst>
          </p:cNvPr>
          <p:cNvSpPr txBox="1"/>
          <p:nvPr/>
        </p:nvSpPr>
        <p:spPr>
          <a:xfrm>
            <a:off x="4347839" y="3411190"/>
            <a:ext cx="213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Drohneneinsaat in Mais</a:t>
            </a:r>
            <a:endParaRPr lang="de-AT" sz="1600" dirty="0">
              <a:solidFill>
                <a:schemeClr val="bg1"/>
              </a:solidFill>
            </a:endParaRPr>
          </a:p>
        </p:txBody>
      </p:sp>
      <p:pic>
        <p:nvPicPr>
          <p:cNvPr id="19" name="Grafik 18" descr="Ein Bild, das draußen, Himmel, Grasland, Wiese enthält.&#10;&#10;Automatisch generierte Beschreibung">
            <a:extLst>
              <a:ext uri="{FF2B5EF4-FFF2-40B4-BE49-F238E27FC236}">
                <a16:creationId xmlns:a16="http://schemas.microsoft.com/office/drawing/2014/main" id="{89E4713C-B060-54CB-521F-C4724A3C30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8"/>
          <a:stretch/>
        </p:blipFill>
        <p:spPr>
          <a:xfrm>
            <a:off x="8708898" y="2296806"/>
            <a:ext cx="3127973" cy="41476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EAFDCFF-F85A-80EA-159D-927C2FBF0107}"/>
              </a:ext>
            </a:extLst>
          </p:cNvPr>
          <p:cNvSpPr txBox="1"/>
          <p:nvPr/>
        </p:nvSpPr>
        <p:spPr>
          <a:xfrm>
            <a:off x="8788607" y="6089601"/>
            <a:ext cx="2450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Grünbrache am Abflussweg</a:t>
            </a:r>
            <a:endParaRPr lang="de-A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07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draußen, Pflanze, Gelände, Gras enthält.&#10;&#10;Automatisch generierte Beschreibung">
            <a:extLst>
              <a:ext uri="{FF2B5EF4-FFF2-40B4-BE49-F238E27FC236}">
                <a16:creationId xmlns:a16="http://schemas.microsoft.com/office/drawing/2014/main" id="{64D3009C-AB18-7D07-824D-8CED4D5D7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31" b="14449"/>
          <a:stretch/>
        </p:blipFill>
        <p:spPr bwMode="auto">
          <a:xfrm>
            <a:off x="6018613" y="3656623"/>
            <a:ext cx="5771534" cy="2767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1D0998C-0B0E-D540-B736-26291E2E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Maßnahmenbeispiele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F0302D-41F7-4EDC-304B-F52FEF64AA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6134" y="1379913"/>
            <a:ext cx="5409399" cy="1844550"/>
          </a:xfrm>
        </p:spPr>
        <p:txBody>
          <a:bodyPr/>
          <a:lstStyle/>
          <a:p>
            <a:pPr lvl="1"/>
            <a:r>
              <a:rPr lang="de-AT" sz="2000" dirty="0"/>
              <a:t>Zusätzlich zu den Maßnahmen am Feld braucht es auch Maßnahmen am Abflussweg (Umleitungen,  Ableitungen, Sedimentationsflächen)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3806B44-CC9E-5598-B34D-B3358AA0C1C2}"/>
              </a:ext>
            </a:extLst>
          </p:cNvPr>
          <p:cNvSpPr txBox="1"/>
          <p:nvPr/>
        </p:nvSpPr>
        <p:spPr>
          <a:xfrm>
            <a:off x="6041456" y="5962341"/>
            <a:ext cx="3791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Instandhaltung bereits vorhandener Mulden</a:t>
            </a:r>
            <a:endParaRPr lang="de-AT" sz="1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07179A-287A-D9FA-3AE9-8A322302C1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75" y="72009"/>
            <a:ext cx="5794410" cy="3259435"/>
          </a:xfrm>
          <a:prstGeom prst="rect">
            <a:avLst/>
          </a:prstGeom>
        </p:spPr>
      </p:pic>
      <p:pic>
        <p:nvPicPr>
          <p:cNvPr id="5" name="Grafik 4" descr="Ein Bild, das draußen, Baum, Gras, Pflanze enthält.&#10;&#10;Automatisch generierte Beschreibung">
            <a:extLst>
              <a:ext uri="{FF2B5EF4-FFF2-40B4-BE49-F238E27FC236}">
                <a16:creationId xmlns:a16="http://schemas.microsoft.com/office/drawing/2014/main" id="{A3AD4BE3-7A1B-0974-675C-98A52AD5F5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24" y="3680813"/>
            <a:ext cx="4876055" cy="274284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26DF425-DD3A-DD5F-B948-321417BA6A74}"/>
              </a:ext>
            </a:extLst>
          </p:cNvPr>
          <p:cNvSpPr txBox="1"/>
          <p:nvPr/>
        </p:nvSpPr>
        <p:spPr>
          <a:xfrm>
            <a:off x="793225" y="5962341"/>
            <a:ext cx="226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Errichtung Absetzbereich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429A83-99BF-6FBD-5998-555DF2F203F6}"/>
              </a:ext>
            </a:extLst>
          </p:cNvPr>
          <p:cNvSpPr txBox="1"/>
          <p:nvPr/>
        </p:nvSpPr>
        <p:spPr>
          <a:xfrm>
            <a:off x="6096000" y="2992890"/>
            <a:ext cx="5634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Errichtung neuer Wasserüberleitung in bestehende Abflussmulde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E7771D-404E-4884-5C35-4BF69D808ACE}"/>
              </a:ext>
            </a:extLst>
          </p:cNvPr>
          <p:cNvSpPr txBox="1"/>
          <p:nvPr/>
        </p:nvSpPr>
        <p:spPr>
          <a:xfrm>
            <a:off x="10760915" y="3656623"/>
            <a:ext cx="1040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>
                <a:solidFill>
                  <a:schemeClr val="bg1"/>
                </a:solidFill>
              </a:rPr>
              <a:t>Fotos: </a:t>
            </a:r>
            <a:r>
              <a:rPr lang="de-AT" sz="1050" dirty="0" err="1">
                <a:solidFill>
                  <a:schemeClr val="bg1"/>
                </a:solidFill>
              </a:rPr>
              <a:t>blattfisch</a:t>
            </a:r>
            <a:endParaRPr lang="de-AT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OBIMO OOE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</Words>
  <Application>Microsoft Office PowerPoint</Application>
  <PresentationFormat>Breitbild</PresentationFormat>
  <Paragraphs>134</Paragraphs>
  <Slides>14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Arial Unicode MS</vt:lpstr>
      <vt:lpstr>Calibri</vt:lpstr>
      <vt:lpstr>Gill Sans MT</vt:lpstr>
      <vt:lpstr>Verdana</vt:lpstr>
      <vt:lpstr>Wingdings</vt:lpstr>
      <vt:lpstr>STOBIMO OOE</vt:lpstr>
      <vt:lpstr>PowerPoint-Präsentation</vt:lpstr>
      <vt:lpstr>Problemstellung</vt:lpstr>
      <vt:lpstr>Problemstellung</vt:lpstr>
      <vt:lpstr>Pilotregion</vt:lpstr>
      <vt:lpstr>Gewässer Grundlagen</vt:lpstr>
      <vt:lpstr>Projektinhalte</vt:lpstr>
      <vt:lpstr>Beratung zu landwirtschaftlichen Maßnahmen</vt:lpstr>
      <vt:lpstr>Maßnahmenbeispiele</vt:lpstr>
      <vt:lpstr>Maßnahmenbeispiele</vt:lpstr>
      <vt:lpstr>Evaluierung der Maßnahmenwirkung</vt:lpstr>
      <vt:lpstr>Evaluierung der Maßnahmenwirkung</vt:lpstr>
      <vt:lpstr>Evaluierung der Maßnahmenwirkung</vt:lpstr>
      <vt:lpstr>Zusammenfassung</vt:lpstr>
      <vt:lpstr>PowerPoint-Präsentation</vt:lpstr>
    </vt:vector>
  </TitlesOfParts>
  <Company>TU Wien - Campusversion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Eva Strenge</dc:creator>
  <cp:lastModifiedBy>Murauer Eva</cp:lastModifiedBy>
  <cp:revision>208</cp:revision>
  <dcterms:created xsi:type="dcterms:W3CDTF">2018-09-07T13:32:32Z</dcterms:created>
  <dcterms:modified xsi:type="dcterms:W3CDTF">2024-06-10T06:02:54Z</dcterms:modified>
</cp:coreProperties>
</file>